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5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2" r:id="rId3"/>
    <p:sldId id="264" r:id="rId4"/>
    <p:sldId id="263" r:id="rId5"/>
    <p:sldId id="297" r:id="rId6"/>
    <p:sldId id="298" r:id="rId7"/>
    <p:sldId id="270" r:id="rId8"/>
    <p:sldId id="299" r:id="rId9"/>
    <p:sldId id="275" r:id="rId10"/>
    <p:sldId id="300" r:id="rId11"/>
    <p:sldId id="296" r:id="rId12"/>
    <p:sldId id="257" r:id="rId13"/>
    <p:sldId id="259" r:id="rId14"/>
    <p:sldId id="260" r:id="rId15"/>
    <p:sldId id="261" r:id="rId16"/>
    <p:sldId id="289" r:id="rId17"/>
    <p:sldId id="262" r:id="rId18"/>
    <p:sldId id="283" r:id="rId19"/>
    <p:sldId id="265" r:id="rId20"/>
    <p:sldId id="266" r:id="rId21"/>
    <p:sldId id="268" r:id="rId22"/>
    <p:sldId id="290" r:id="rId23"/>
    <p:sldId id="269" r:id="rId24"/>
    <p:sldId id="286" r:id="rId25"/>
    <p:sldId id="295" r:id="rId26"/>
    <p:sldId id="284" r:id="rId27"/>
    <p:sldId id="285" r:id="rId28"/>
    <p:sldId id="271" r:id="rId29"/>
    <p:sldId id="272" r:id="rId30"/>
    <p:sldId id="273" r:id="rId31"/>
    <p:sldId id="274" r:id="rId32"/>
    <p:sldId id="276" r:id="rId33"/>
    <p:sldId id="292" r:id="rId34"/>
    <p:sldId id="293" r:id="rId35"/>
    <p:sldId id="277" r:id="rId36"/>
    <p:sldId id="287" r:id="rId37"/>
    <p:sldId id="288" r:id="rId38"/>
    <p:sldId id="278" r:id="rId39"/>
    <p:sldId id="279" r:id="rId40"/>
    <p:sldId id="280" r:id="rId41"/>
    <p:sldId id="2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/>
    <p:restoredTop sz="91463"/>
  </p:normalViewPr>
  <p:slideViewPr>
    <p:cSldViewPr snapToGrid="0" snapToObjects="1">
      <p:cViewPr varScale="1">
        <p:scale>
          <a:sx n="117" d="100"/>
          <a:sy n="117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158C6-DBE3-F34D-A9B2-BCE514D78C90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95BBD-0BFF-1E4D-B38C-84B3D1C96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2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in which the periodic table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95BBD-0BFF-1E4D-B38C-84B3D1C96C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2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mean by the word reactive?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95BBD-0BFF-1E4D-B38C-84B3D1C96C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94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Compounds are </a:t>
            </a:r>
            <a:r>
              <a:rPr lang="en-AU" dirty="0"/>
              <a:t>a thing that is composed of two or more separate elements; a mixture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95BBD-0BFF-1E4D-B38C-84B3D1C96C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9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transition metals combine chemically with oxygen to form compounds called oxides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95BBD-0BFF-1E4D-B38C-84B3D1C96C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94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Silicon and Germanium are important semiconductors used in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95BBD-0BFF-1E4D-B38C-84B3D1C96C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5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go across the periods the atomic number increases.  What does this mean? It means we have an increasing number of protons in the nucleus of the atom</a:t>
            </a:r>
          </a:p>
          <a:p>
            <a:r>
              <a:rPr lang="en-US" dirty="0"/>
              <a:t>How can it be that the nucleus is getting bigger but the size of the atom is decreasing?</a:t>
            </a:r>
          </a:p>
          <a:p>
            <a:r>
              <a:rPr lang="en-US" dirty="0"/>
              <a:t>the more protons in the nucleus, the more positive attraction they emit, drawing the electrons that fly around the nucleus to spin closer to the nucleus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95BBD-0BFF-1E4D-B38C-84B3D1C96C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03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95BBD-0BFF-1E4D-B38C-84B3D1C96C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58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95BBD-0BFF-1E4D-B38C-84B3D1C96C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6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2D57-2388-F143-9352-53AAC1DD4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6102A-B95D-0242-AA59-14BEA0C74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8E487-95C8-C749-AD9E-BE80CFD8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0AD6B-637C-D240-B753-D17ACDBE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6E197-A09D-B84A-B96E-DE8EDDD5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1862-C512-0A41-8CA6-A698F679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9700F-8837-AD4D-9BE9-4080C2C70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5CA2D-087D-E14A-85EE-44125B85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B9C92-0CDE-3D44-A61F-6FDCCF95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10262-164D-354D-AF74-113E9CE5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0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6EC774-1DA1-6F45-9011-9B5CA8612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10523-9CE5-9A40-9FD3-B319B4E24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E9A6F-C960-9442-981F-B989A55EE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9048-2009-5145-8F39-00E16EE1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142BC-2E25-6D41-BD6E-0C2D0030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56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EI) Conten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3932381-72B7-B349-BBA8-6AFEB84E1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Century Gothic" panose="020B0502020202020204" pitchFamily="34" charset="0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9A473-568F-E948-8378-63869348316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i="0" dirty="0">
                <a:solidFill>
                  <a:srgbClr val="B3FFFF"/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Content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89761-345C-4546-B69F-7F767EEB19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668" y="965946"/>
            <a:ext cx="9077325" cy="1885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The teacher explains the concepts and steps that lead to the learning goal.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Click to add text. Delete textbox if unneeded. </a:t>
            </a:r>
          </a:p>
        </p:txBody>
      </p:sp>
    </p:spTree>
    <p:extLst>
      <p:ext uri="{BB962C8B-B14F-4D97-AF65-F5344CB8AC3E}">
        <p14:creationId xmlns:p14="http://schemas.microsoft.com/office/powerpoint/2010/main" val="3717598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EI) Ke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043727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i="0" dirty="0">
                <a:solidFill>
                  <a:srgbClr val="B3FFFF"/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4609291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i="0" dirty="0">
                <a:solidFill>
                  <a:srgbClr val="23566C"/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Century Gothic" panose="020B0502020202020204" pitchFamily="34" charset="0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42426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 i="0">
                <a:solidFill>
                  <a:srgbClr val="23566C"/>
                </a:solidFill>
                <a:latin typeface="Century Gothic" panose="020B0502020202020204" pitchFamily="34" charset="0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2688085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EI) Learning Goal Set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11383"/>
            <a:ext cx="2364855" cy="538446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i="0" dirty="0">
                <a:solidFill>
                  <a:srgbClr val="B3FFFF"/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C2B4A-0943-CC42-BE38-4F715F7CAA2B}"/>
              </a:ext>
            </a:extLst>
          </p:cNvPr>
          <p:cNvSpPr txBox="1"/>
          <p:nvPr userDrawn="1"/>
        </p:nvSpPr>
        <p:spPr>
          <a:xfrm>
            <a:off x="517951" y="4565193"/>
            <a:ext cx="2734700" cy="1947917"/>
          </a:xfrm>
          <a:prstGeom prst="rect">
            <a:avLst/>
          </a:prstGeom>
          <a:noFill/>
        </p:spPr>
        <p:txBody>
          <a:bodyPr wrap="square" tIns="180000" rtlCol="0" anchor="t">
            <a:normAutofit/>
          </a:bodyPr>
          <a:lstStyle/>
          <a:p>
            <a:r>
              <a:rPr lang="en-US" sz="3600" b="1" i="0" dirty="0">
                <a:solidFill>
                  <a:srgbClr val="23566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</a:t>
            </a:r>
          </a:p>
          <a:p>
            <a:r>
              <a:rPr lang="en-US" sz="3600" b="1" i="0" dirty="0">
                <a:solidFill>
                  <a:srgbClr val="23566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</a:t>
            </a:r>
          </a:p>
          <a:p>
            <a:r>
              <a:rPr lang="en-US" sz="3600" b="1" i="0" dirty="0">
                <a:solidFill>
                  <a:srgbClr val="23566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  <a:ln>
            <a:noFill/>
          </a:ln>
        </p:spPr>
        <p:txBody>
          <a:bodyPr tIns="144000" bIns="0"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Century Gothic" panose="020B0502020202020204" pitchFamily="34" charset="0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A statement describing what the students will be able to do by the end of the lesson.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252651" y="475428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4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EI)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35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F804-7084-FF4F-918B-F365E4AC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A561C-473A-2A45-96D7-E9CABBDF6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AF90D-1F5D-2243-AB9D-FB7FBC0E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B79C-87F0-8A4E-896B-227CA46C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D7AD9-24C2-F647-958B-C3C67212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0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0016-F3E5-7745-88C8-255A5F53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54AEA-C822-BA49-9FFD-0E8C4DA12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B747A-A092-8B44-89BB-983481EF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49B36-CFAA-FA43-87A6-B8737681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FB1B4-0430-324F-86DB-4B48A3DE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5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13E-2344-6D47-B74D-80975A79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61B4-B802-8144-ABB9-955B479B8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3D3B4-9F88-C748-9D36-7CFE1893B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519D9-10AC-034F-8D9E-FE4F5CF2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6A40E-B736-0B4D-A592-AC75D5E6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2F852-2A05-8247-9D42-9F1ACDF2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4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8DEA-5C71-624A-9299-87082067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F0133-2C16-1B44-9C36-FB66ACDF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7859-76ED-F04D-9702-1B7431071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950C3-3525-EB4D-8143-701F4CFD2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EAC45-FB6B-1D4D-937D-841CDB05E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5E05D-20FB-6A49-B906-C2E95AED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54248-E4F5-8240-9387-8B5EE43D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F9A1B-39EA-E144-AE8F-37AD8378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81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366A-13BE-5D48-9778-01D2217C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5C23A-465A-FC4B-9577-127B8199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95108-6D72-7149-81C6-F9D4E6D9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F56B3-DFCC-6446-AAB6-15EE7024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4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B8F4B-EC2E-E649-943C-2E1F67DB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9251BA-82EA-BD4E-8643-5B9B1AE4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9E89-9D39-DA4B-8E48-3448551F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9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3046-BC46-8849-BBB4-8AF48CC8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DF3E9-AE5E-9B44-9405-6C5B117F8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649FE-E5EB-9646-94A9-571266752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4C75F-7DB4-614C-BAEB-27764C82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C46E5-E2F5-104A-82C3-B91261A6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7EF3B-3DF8-5D49-96E1-4E2F9922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035D-71B4-3144-AA8F-3081D919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94B9B-65E5-9246-B59B-926871E72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5D86-863A-A54A-BF4E-0CD7F81F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1C019-B44A-E444-94DD-8CBCCDA4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B67A2-DE69-414F-9E17-C8AF147A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339B6-EF32-7443-B293-86056C7A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9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B5FB7-7B50-E946-8F3D-20C1127C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8245-71CA-1C45-B088-7BA8307FE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4AFB-048E-6B44-8DD2-25036C30C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8792D-900F-9E4F-B09C-7F343571D72F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73DF0-198C-AA4B-B8D5-B666F200C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86B0B-C715-EC48-B8F2-4DD8625FC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03D10-64C2-C746-92CD-926434F67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4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CAD3-7865-0040-9880-A083ED074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Periodic 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F2903-CC0D-B746-8C40-516F09B22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Identifying groups and their properties </a:t>
            </a:r>
          </a:p>
        </p:txBody>
      </p:sp>
    </p:spTree>
    <p:extLst>
      <p:ext uri="{BB962C8B-B14F-4D97-AF65-F5344CB8AC3E}">
        <p14:creationId xmlns:p14="http://schemas.microsoft.com/office/powerpoint/2010/main" val="305440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0DFD6-D761-E840-BBF5-09B09F14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69" y="1292087"/>
            <a:ext cx="8300017" cy="4519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6D2F73-36F5-4642-8090-822E955EBC70}"/>
              </a:ext>
            </a:extLst>
          </p:cNvPr>
          <p:cNvSpPr txBox="1"/>
          <p:nvPr/>
        </p:nvSpPr>
        <p:spPr>
          <a:xfrm>
            <a:off x="3627783" y="397565"/>
            <a:ext cx="4591878" cy="58640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70000" lnSpcReduction="20000"/>
          </a:bodyPr>
          <a:lstStyle/>
          <a:p>
            <a:pPr algn="ctr"/>
            <a:r>
              <a:rPr lang="en-US" sz="5400" b="1" dirty="0">
                <a:latin typeface="OpenDyslexic" pitchFamily="2" charset="77"/>
                <a:cs typeface="Futura Medium" panose="020B0602020204020303" pitchFamily="34" charset="-79"/>
              </a:rPr>
              <a:t>Helium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1B059-C20D-E34E-855F-326246DD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122" y="506895"/>
            <a:ext cx="1993072" cy="19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5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54C5-7CE3-9B40-BC85-9DC4BFAF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Table handout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15E09-936B-1844-91C8-58DBB6AD5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your periodic table to permanently place into your workbook.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85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3B158-B416-3740-8BAF-22513CC8B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6710"/>
          <a:stretch/>
        </p:blipFill>
        <p:spPr>
          <a:xfrm>
            <a:off x="2136947" y="315360"/>
            <a:ext cx="8123845" cy="446346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A98F0-30C9-2D46-A492-3F1F60F73638}"/>
              </a:ext>
            </a:extLst>
          </p:cNvPr>
          <p:cNvSpPr txBox="1"/>
          <p:nvPr/>
        </p:nvSpPr>
        <p:spPr>
          <a:xfrm>
            <a:off x="97971" y="5094515"/>
            <a:ext cx="6204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Groups are the columns of the periodic table and are labeled 1 - 18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FBA58-8304-F643-ABF0-E61E7AAE6CB4}"/>
              </a:ext>
            </a:extLst>
          </p:cNvPr>
          <p:cNvSpPr txBox="1"/>
          <p:nvPr/>
        </p:nvSpPr>
        <p:spPr>
          <a:xfrm>
            <a:off x="5987143" y="5094514"/>
            <a:ext cx="6204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Periods are the rows of the periodic table</a:t>
            </a:r>
          </a:p>
        </p:txBody>
      </p:sp>
    </p:spTree>
    <p:extLst>
      <p:ext uri="{BB962C8B-B14F-4D97-AF65-F5344CB8AC3E}">
        <p14:creationId xmlns:p14="http://schemas.microsoft.com/office/powerpoint/2010/main" val="176740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6EB9-63C2-B14F-BD53-7949FA9D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Columns of elements are called groups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4C3A6CC-7930-1E4F-A804-6163E772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83" r="49035" b="26454"/>
          <a:stretch/>
        </p:blipFill>
        <p:spPr>
          <a:xfrm>
            <a:off x="838200" y="2024321"/>
            <a:ext cx="4140285" cy="3103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B8C70-97C7-B14A-8C9F-7AC0E0B0D01B}"/>
              </a:ext>
            </a:extLst>
          </p:cNvPr>
          <p:cNvSpPr txBox="1"/>
          <p:nvPr/>
        </p:nvSpPr>
        <p:spPr>
          <a:xfrm>
            <a:off x="5857103" y="2990953"/>
            <a:ext cx="5496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Elements in each group have similar but not identical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205875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5664-2284-FA42-A5EE-6D9C383C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329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Each horizontal row of elements is called a period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E3994D7-5DD5-AE4E-8BA9-9D412B5E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69" t="22583" b="26657"/>
          <a:stretch/>
        </p:blipFill>
        <p:spPr>
          <a:xfrm>
            <a:off x="1223010" y="1948903"/>
            <a:ext cx="4292788" cy="3352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F31DB0-CA5F-D44E-967A-4D4F443B5147}"/>
              </a:ext>
            </a:extLst>
          </p:cNvPr>
          <p:cNvSpPr txBox="1"/>
          <p:nvPr/>
        </p:nvSpPr>
        <p:spPr>
          <a:xfrm>
            <a:off x="6096000" y="1630968"/>
            <a:ext cx="49427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The elements in a period are not alike in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fact, the properties change greatly across every row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the first element in a period is always an extremely active solid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the last element in a period is always an inactive gas</a:t>
            </a:r>
          </a:p>
        </p:txBody>
      </p:sp>
    </p:spTree>
    <p:extLst>
      <p:ext uri="{BB962C8B-B14F-4D97-AF65-F5344CB8AC3E}">
        <p14:creationId xmlns:p14="http://schemas.microsoft.com/office/powerpoint/2010/main" val="149045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D420-BC6A-1344-BA46-89A49708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Hydrogen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BD778A-532B-8541-AE71-A4CA1CA2F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0876" y="3582960"/>
            <a:ext cx="2645456" cy="269791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1393F-3E7C-0B43-ABA4-21D92C8D6F0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3780C-E2D9-974B-BA72-72360318EE3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6EF9DA-333E-8445-85E7-F2D212B924B8}"/>
              </a:ext>
            </a:extLst>
          </p:cNvPr>
          <p:cNvSpPr txBox="1">
            <a:spLocks/>
          </p:cNvSpPr>
          <p:nvPr/>
        </p:nvSpPr>
        <p:spPr>
          <a:xfrm>
            <a:off x="680732" y="17102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Hydrogen square sits on top of the first group, but it is not a member of that group</a:t>
            </a:r>
          </a:p>
          <a:p>
            <a:r>
              <a:rPr lang="en-US" dirty="0">
                <a:solidFill>
                  <a:schemeClr val="accent1"/>
                </a:solidFill>
              </a:rPr>
              <a:t>Hydrogen is in a class of its own</a:t>
            </a:r>
          </a:p>
          <a:p>
            <a:r>
              <a:rPr lang="en-US" dirty="0"/>
              <a:t>It’s a gas at room temperature</a:t>
            </a:r>
          </a:p>
          <a:p>
            <a:r>
              <a:rPr lang="en-US" dirty="0"/>
              <a:t>It has one proton and one electron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6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ydrogen Balloon Explosion in Slow Motion.mp4">
            <a:hlinkClick r:id="" action="ppaction://media"/>
            <a:extLst>
              <a:ext uri="{FF2B5EF4-FFF2-40B4-BE49-F238E27FC236}">
                <a16:creationId xmlns:a16="http://schemas.microsoft.com/office/drawing/2014/main" id="{353DFAF3-3453-7848-989E-D2AF4CE565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0"/>
            <a:ext cx="9067800" cy="6800232"/>
          </a:xfrm>
        </p:spPr>
      </p:pic>
    </p:spTree>
    <p:extLst>
      <p:ext uri="{BB962C8B-B14F-4D97-AF65-F5344CB8AC3E}">
        <p14:creationId xmlns:p14="http://schemas.microsoft.com/office/powerpoint/2010/main" val="343537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0526-D96F-934D-A995-36773039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Alkali Metals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ADE499-F444-AD42-A87F-B0508533E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2757" t="17679" r="3088" b="43416"/>
          <a:stretch/>
        </p:blipFill>
        <p:spPr>
          <a:xfrm>
            <a:off x="7957750" y="2444309"/>
            <a:ext cx="3853249" cy="241048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7FC37A-9876-A744-BFBB-7C30A855EC1B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971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The alkali group is found in the first column of the periodic table</a:t>
            </a:r>
          </a:p>
          <a:p>
            <a:r>
              <a:rPr lang="en-US" dirty="0"/>
              <a:t>Atoms of the </a:t>
            </a:r>
            <a:r>
              <a:rPr lang="en-US" dirty="0">
                <a:solidFill>
                  <a:schemeClr val="accent1"/>
                </a:solidFill>
              </a:rPr>
              <a:t>alkali metals are highly reactive</a:t>
            </a:r>
          </a:p>
          <a:p>
            <a:r>
              <a:rPr lang="en-US" dirty="0"/>
              <a:t>They react violently with water</a:t>
            </a:r>
          </a:p>
          <a:p>
            <a:r>
              <a:rPr lang="en-US" dirty="0"/>
              <a:t>Alkali metals are never found as free elements in nature, they are always bonded with another element</a:t>
            </a:r>
          </a:p>
          <a:p>
            <a:r>
              <a:rPr lang="en-US" dirty="0"/>
              <a:t>These metals are shiny, have the consistency of clay, and are easily cut with a knife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30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CE66-D253-3A40-9FCC-E1E10D95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be reactive?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43C0E-BDEC-A946-A362-CA05932E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2730" cy="4351338"/>
          </a:xfrm>
        </p:spPr>
        <p:txBody>
          <a:bodyPr/>
          <a:lstStyle/>
          <a:p>
            <a:r>
              <a:rPr lang="en-AU" dirty="0"/>
              <a:t>In chemistry, </a:t>
            </a:r>
            <a:r>
              <a:rPr lang="en-AU" i="1" dirty="0"/>
              <a:t>reactivity</a:t>
            </a:r>
            <a:r>
              <a:rPr lang="en-AU" dirty="0"/>
              <a:t> is a measure of how readily a substance undergoes a chemical </a:t>
            </a:r>
            <a:r>
              <a:rPr lang="en-AU" i="1" dirty="0"/>
              <a:t>reaction</a:t>
            </a:r>
            <a:r>
              <a:rPr lang="en-AU" dirty="0"/>
              <a:t>.</a:t>
            </a:r>
          </a:p>
          <a:p>
            <a:r>
              <a:rPr lang="en-US" dirty="0"/>
              <a:t>Some elements are so reactive that they can only found naturally bonded with other elements that keep them stable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5CE70-1A6B-CE40-B86C-4953A3C52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4" r="26723"/>
          <a:stretch/>
        </p:blipFill>
        <p:spPr>
          <a:xfrm>
            <a:off x="7249083" y="1319986"/>
            <a:ext cx="429212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46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622A-A736-1748-8E45-88AAB23B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Alkaline Earth Metals are group 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CAF94-BB9D-864D-B41E-02B9B7199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584"/>
          <a:stretch/>
        </p:blipFill>
        <p:spPr>
          <a:xfrm>
            <a:off x="1685553" y="3685442"/>
            <a:ext cx="8657052" cy="272629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AB89A6-825F-F643-8F91-2AE5496849E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860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Alkaline Earth Metals are the 2</a:t>
            </a:r>
            <a:r>
              <a:rPr lang="en-US" baseline="30000" dirty="0"/>
              <a:t>nd</a:t>
            </a:r>
            <a:r>
              <a:rPr lang="en-US" dirty="0"/>
              <a:t> column on the periodic table</a:t>
            </a:r>
          </a:p>
          <a:p>
            <a:r>
              <a:rPr lang="en-US" dirty="0">
                <a:solidFill>
                  <a:schemeClr val="accent1"/>
                </a:solidFill>
              </a:rPr>
              <a:t>Alkaline Earth Metals are always combined with other elements in nature</a:t>
            </a:r>
          </a:p>
          <a:p>
            <a:r>
              <a:rPr lang="en-US" dirty="0"/>
              <a:t>Alkaline earth metals include nutrients like magnesium and calcium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9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CB270B-1371-2445-ABBD-9EE3C26E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368" y="3521676"/>
            <a:ext cx="4448432" cy="3336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92B73B-7C60-9146-B110-FD2F77B8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learning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B092-A07A-2B47-BBC4-F7F9C5D78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21676"/>
            <a:ext cx="5849453" cy="2304710"/>
          </a:xfrm>
        </p:spPr>
        <p:txBody>
          <a:bodyPr/>
          <a:lstStyle/>
          <a:p>
            <a:r>
              <a:rPr lang="en-AU" dirty="0"/>
              <a:t>Students will be able to explain the trends of the periods across the periodic table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C9AD33-65CA-1340-9B13-8361DAD8DDC8}"/>
              </a:ext>
            </a:extLst>
          </p:cNvPr>
          <p:cNvSpPr txBox="1">
            <a:spLocks/>
          </p:cNvSpPr>
          <p:nvPr/>
        </p:nvSpPr>
        <p:spPr>
          <a:xfrm>
            <a:off x="762000" y="15720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Students will be able to </a:t>
            </a:r>
            <a:r>
              <a:rPr lang="en-AU" dirty="0"/>
              <a:t>describe the properties of each group in the periodic table </a:t>
            </a:r>
          </a:p>
          <a:p>
            <a:r>
              <a:rPr lang="en-AU" dirty="0"/>
              <a:t>Students will be able to name the different groups in the periodic be able to explain the trends of the periods across the periodic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15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CEFE-EA88-1249-A71B-41B11543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Transition Metals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4AECC2-5EFA-B946-9F17-FFD44DE30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385" t="19099" b="38304"/>
          <a:stretch/>
        </p:blipFill>
        <p:spPr>
          <a:xfrm>
            <a:off x="8402595" y="3263831"/>
            <a:ext cx="3620529" cy="232002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F29E36-C2D1-7545-9533-5D70DCC83AB4}"/>
              </a:ext>
            </a:extLst>
          </p:cNvPr>
          <p:cNvSpPr txBox="1">
            <a:spLocks/>
          </p:cNvSpPr>
          <p:nvPr/>
        </p:nvSpPr>
        <p:spPr>
          <a:xfrm>
            <a:off x="590035" y="1690688"/>
            <a:ext cx="11601965" cy="513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Transition Elements include groups 3 to 12</a:t>
            </a:r>
          </a:p>
          <a:p>
            <a:r>
              <a:rPr lang="en-US" dirty="0"/>
              <a:t>These are metals that will be most familiar and include copper, tin, zinc, iron, nickel, gold and silver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C7AFFA-6890-9E4C-B54F-CD7214A98F15}"/>
              </a:ext>
            </a:extLst>
          </p:cNvPr>
          <p:cNvSpPr txBox="1">
            <a:spLocks/>
          </p:cNvSpPr>
          <p:nvPr/>
        </p:nvSpPr>
        <p:spPr>
          <a:xfrm>
            <a:off x="590035" y="3083040"/>
            <a:ext cx="7428470" cy="513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They are good conductors of heat and electricity</a:t>
            </a:r>
          </a:p>
          <a:p>
            <a:r>
              <a:rPr lang="en-US" dirty="0"/>
              <a:t>They are less reactive </a:t>
            </a:r>
          </a:p>
          <a:p>
            <a:r>
              <a:rPr lang="en-US" dirty="0"/>
              <a:t>Usually harder metals and are used in </a:t>
            </a:r>
            <a:r>
              <a:rPr lang="en-US" dirty="0" err="1"/>
              <a:t>jewellery</a:t>
            </a:r>
            <a:r>
              <a:rPr lang="en-US" dirty="0"/>
              <a:t> and construction</a:t>
            </a:r>
          </a:p>
          <a:p>
            <a:r>
              <a:rPr lang="en-US" dirty="0"/>
              <a:t>The compounds of transition metals are usually brightly </a:t>
            </a:r>
            <a:r>
              <a:rPr lang="en-US" dirty="0" err="1"/>
              <a:t>coloured</a:t>
            </a:r>
            <a:r>
              <a:rPr lang="en-US" dirty="0"/>
              <a:t> and are often used to colour paints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8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515A-3123-2F43-9DB8-416A5CF8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Elements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2780DE-BEFF-8D4C-92BF-4FB699EAE68F}"/>
              </a:ext>
            </a:extLst>
          </p:cNvPr>
          <p:cNvSpPr txBox="1">
            <a:spLocks/>
          </p:cNvSpPr>
          <p:nvPr/>
        </p:nvSpPr>
        <p:spPr>
          <a:xfrm>
            <a:off x="393358" y="1479635"/>
            <a:ext cx="7428470" cy="513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Transition elements have properties similar to one another and to other metals, but their properties do not fit in with those of any other group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0181CC8-0061-0644-9497-09EB09B19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30239" y="1077332"/>
            <a:ext cx="2957193" cy="486626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12E95A-5168-B849-B5CB-A7D122C28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30" y="3034474"/>
            <a:ext cx="6393107" cy="36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62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6328-323B-884F-BA6F-3240663C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ransition Metals Chemistry.mp4">
            <a:hlinkClick r:id="" action="ppaction://media"/>
            <a:extLst>
              <a:ext uri="{FF2B5EF4-FFF2-40B4-BE49-F238E27FC236}">
                <a16:creationId xmlns:a16="http://schemas.microsoft.com/office/drawing/2014/main" id="{47D2806E-5446-7F4F-BBEA-657374C3A7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87" y="68898"/>
            <a:ext cx="12045570" cy="6775480"/>
          </a:xfrm>
        </p:spPr>
      </p:pic>
    </p:spTree>
    <p:extLst>
      <p:ext uri="{BB962C8B-B14F-4D97-AF65-F5344CB8AC3E}">
        <p14:creationId xmlns:p14="http://schemas.microsoft.com/office/powerpoint/2010/main" val="121594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819C-826C-824D-B3FB-3DEB4C85C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Boron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C1968-3F69-E94A-9089-AA0CA5B7A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278" t="54880"/>
          <a:stretch/>
        </p:blipFill>
        <p:spPr>
          <a:xfrm>
            <a:off x="6892261" y="3131136"/>
            <a:ext cx="4461539" cy="302859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18AD5B-0C03-0248-A730-CACD51B87FB6}"/>
              </a:ext>
            </a:extLst>
          </p:cNvPr>
          <p:cNvSpPr txBox="1">
            <a:spLocks/>
          </p:cNvSpPr>
          <p:nvPr/>
        </p:nvSpPr>
        <p:spPr>
          <a:xfrm>
            <a:off x="393357" y="1479635"/>
            <a:ext cx="11506199" cy="513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Group 13, the Boron Family is named after the first element in the family</a:t>
            </a:r>
          </a:p>
          <a:p>
            <a:r>
              <a:rPr lang="en-US" dirty="0">
                <a:solidFill>
                  <a:schemeClr val="accent1"/>
                </a:solidFill>
              </a:rPr>
              <a:t>Aluminium is in this group and is one of the most abundant metals in the earths' crust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94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xing aluminum with mercury.mp4">
            <a:hlinkClick r:id="" action="ppaction://media"/>
            <a:extLst>
              <a:ext uri="{FF2B5EF4-FFF2-40B4-BE49-F238E27FC236}">
                <a16:creationId xmlns:a16="http://schemas.microsoft.com/office/drawing/2014/main" id="{3F091326-6092-FA4D-8FDF-691C02851E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1417" y="0"/>
            <a:ext cx="6783859" cy="6783860"/>
          </a:xfrm>
        </p:spPr>
      </p:pic>
    </p:spTree>
    <p:extLst>
      <p:ext uri="{BB962C8B-B14F-4D97-AF65-F5344CB8AC3E}">
        <p14:creationId xmlns:p14="http://schemas.microsoft.com/office/powerpoint/2010/main" val="26998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CB270B-1371-2445-ABBD-9EE3C26E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368" y="3521676"/>
            <a:ext cx="4448432" cy="3336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92B73B-7C60-9146-B110-FD2F77B8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learning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B092-A07A-2B47-BBC4-F7F9C5D78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521676"/>
            <a:ext cx="5849453" cy="2304710"/>
          </a:xfrm>
        </p:spPr>
        <p:txBody>
          <a:bodyPr/>
          <a:lstStyle/>
          <a:p>
            <a:r>
              <a:rPr lang="en-AU" dirty="0"/>
              <a:t>Students will be able to explain the trends of the periods across the periodic table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C9AD33-65CA-1340-9B13-8361DAD8DDC8}"/>
              </a:ext>
            </a:extLst>
          </p:cNvPr>
          <p:cNvSpPr txBox="1">
            <a:spLocks/>
          </p:cNvSpPr>
          <p:nvPr/>
        </p:nvSpPr>
        <p:spPr>
          <a:xfrm>
            <a:off x="762000" y="15720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Students will be able to </a:t>
            </a:r>
            <a:r>
              <a:rPr lang="en-AU" dirty="0"/>
              <a:t>describe the properties of each group in the periodic table </a:t>
            </a:r>
          </a:p>
          <a:p>
            <a:r>
              <a:rPr lang="en-AU" dirty="0"/>
              <a:t>Students will be able to name the different groups in the periodic be able to explain the trends of the periods across the periodic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5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BA57-08EA-A641-98D6-A4D0E4C0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Carbon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6573C-E77E-C641-9948-1A6450DEE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172" y="2759611"/>
            <a:ext cx="4051300" cy="27305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AB4925-9CC4-6B47-BB06-E9E064C4EFD4}"/>
              </a:ext>
            </a:extLst>
          </p:cNvPr>
          <p:cNvSpPr/>
          <p:nvPr/>
        </p:nvSpPr>
        <p:spPr>
          <a:xfrm>
            <a:off x="1075038" y="1690688"/>
            <a:ext cx="80689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</a:rPr>
              <a:t>Group 14, the carbon group has five members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</a:rPr>
              <a:t>They are carbon, silicon, germanium, tin, and lead</a:t>
            </a:r>
            <a:r>
              <a:rPr lang="en-AU" sz="28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C7A41-7FC7-5A42-B4B6-6C7E8839F0D7}"/>
              </a:ext>
            </a:extLst>
          </p:cNvPr>
          <p:cNvSpPr txBox="1"/>
          <p:nvPr/>
        </p:nvSpPr>
        <p:spPr>
          <a:xfrm>
            <a:off x="1075038" y="2632887"/>
            <a:ext cx="62525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element carbon is the basis of life. It is found in all living material.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Silicon is a semiconductor used commonly in computer chips and solar cells.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 is also the second most abundant element in the earth's crust. </a:t>
            </a:r>
          </a:p>
        </p:txBody>
      </p:sp>
    </p:spTree>
    <p:extLst>
      <p:ext uri="{BB962C8B-B14F-4D97-AF65-F5344CB8AC3E}">
        <p14:creationId xmlns:p14="http://schemas.microsoft.com/office/powerpoint/2010/main" val="510750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6060-2F64-A343-9198-E8A9A008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Carbon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0C8F1-D4E9-E24D-99E0-81985479D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Silicon dioxide, SiO</a:t>
            </a:r>
            <a:r>
              <a:rPr lang="en-AU" baseline="-25000" dirty="0"/>
              <a:t>2</a:t>
            </a:r>
            <a:r>
              <a:rPr lang="en-AU" dirty="0"/>
              <a:t>, is the major component of glass. </a:t>
            </a:r>
          </a:p>
          <a:p>
            <a:r>
              <a:rPr lang="en-AU" dirty="0"/>
              <a:t>Germanium has important semiconductor properties and is used in the computer industry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E738EDE-41C3-5B49-B0EB-A9BB8779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48837"/>
            <a:ext cx="4081850" cy="30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60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7486-9C6F-AE46-8AA0-96546EC9F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79199-43F0-5342-9C7F-FAF13BC7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40" t="19383" r="3017"/>
          <a:stretch/>
        </p:blipFill>
        <p:spPr>
          <a:xfrm>
            <a:off x="8176823" y="1569308"/>
            <a:ext cx="3512669" cy="447173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68B970-14BE-3A45-AE04-C74A5D714BEB}"/>
              </a:ext>
            </a:extLst>
          </p:cNvPr>
          <p:cNvSpPr txBox="1">
            <a:spLocks/>
          </p:cNvSpPr>
          <p:nvPr/>
        </p:nvSpPr>
        <p:spPr>
          <a:xfrm>
            <a:off x="393358" y="1479635"/>
            <a:ext cx="7168978" cy="513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Group 15, the Nitrogen group is named after the element that makes up 78% of our atmosphere</a:t>
            </a:r>
          </a:p>
          <a:p>
            <a:r>
              <a:rPr lang="en-US" dirty="0">
                <a:solidFill>
                  <a:schemeClr val="accent1"/>
                </a:solidFill>
              </a:rPr>
              <a:t>This family includes non-metals, and metals</a:t>
            </a:r>
          </a:p>
          <a:p>
            <a:r>
              <a:rPr lang="en-US" dirty="0"/>
              <a:t>Other elements in this family are phosphorus, arsenic, antimony and bismuth</a:t>
            </a:r>
          </a:p>
        </p:txBody>
      </p:sp>
    </p:spTree>
    <p:extLst>
      <p:ext uri="{BB962C8B-B14F-4D97-AF65-F5344CB8AC3E}">
        <p14:creationId xmlns:p14="http://schemas.microsoft.com/office/powerpoint/2010/main" val="1796535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80D3-0E25-B646-8DCF-2BD92DAF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F4BB2-0F1F-7241-9029-AD40EE786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923" t="23359" b="32341"/>
          <a:stretch/>
        </p:blipFill>
        <p:spPr>
          <a:xfrm>
            <a:off x="8019535" y="3941911"/>
            <a:ext cx="3915033" cy="266895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CA5C1A-E8C7-0A40-A1FF-70198A0C1A93}"/>
              </a:ext>
            </a:extLst>
          </p:cNvPr>
          <p:cNvSpPr txBox="1">
            <a:spLocks/>
          </p:cNvSpPr>
          <p:nvPr/>
        </p:nvSpPr>
        <p:spPr>
          <a:xfrm>
            <a:off x="393357" y="1479635"/>
            <a:ext cx="10085173" cy="513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Group 16, the Boron group is named after the first element in the family</a:t>
            </a:r>
          </a:p>
          <a:p>
            <a:r>
              <a:rPr lang="en-US" dirty="0">
                <a:solidFill>
                  <a:schemeClr val="accent1"/>
                </a:solidFill>
              </a:rPr>
              <a:t>Aluminium is one of the most abundant metals in the earths' crust</a:t>
            </a:r>
          </a:p>
          <a:p>
            <a:r>
              <a:rPr lang="en-US" dirty="0">
                <a:solidFill>
                  <a:schemeClr val="accent1"/>
                </a:solidFill>
              </a:rPr>
              <a:t>Oxygen is the most abundant element in the earth’s curst</a:t>
            </a:r>
          </a:p>
          <a:p>
            <a:r>
              <a:rPr lang="en-US" dirty="0"/>
              <a:t>It is extremely active and combines with almost all elements</a:t>
            </a:r>
          </a:p>
          <a:p>
            <a:r>
              <a:rPr lang="en-US" dirty="0"/>
              <a:t>Sulfur is an element from this group</a:t>
            </a:r>
          </a:p>
          <a:p>
            <a:r>
              <a:rPr lang="en-US" dirty="0"/>
              <a:t>Many things that stink contain sulfur </a:t>
            </a:r>
          </a:p>
          <a:p>
            <a:pPr lvl="1"/>
            <a:r>
              <a:rPr lang="en-US" dirty="0"/>
              <a:t>rotten eggs, garlic, skunks etc.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14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94ABC-2CAF-C140-8C5A-E424AFB687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32C68-8DAF-DF40-A88F-24B2A9DAAB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7668" y="965946"/>
            <a:ext cx="11400080" cy="188595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OpenDyslexic" pitchFamily="2" charset="77"/>
              </a:rPr>
              <a:t>Vocabulary</a:t>
            </a:r>
          </a:p>
          <a:p>
            <a:pPr algn="ctr"/>
            <a:endParaRPr lang="en-US" sz="3200" dirty="0">
              <a:latin typeface="OpenDyslexic" pitchFamily="2" charset="77"/>
            </a:endParaRPr>
          </a:p>
          <a:p>
            <a:pPr algn="ctr"/>
            <a:r>
              <a:rPr lang="en-AU" sz="3200" dirty="0">
                <a:latin typeface="OpenDyslexic" pitchFamily="2" charset="77"/>
              </a:rPr>
              <a:t>Atom</a:t>
            </a:r>
          </a:p>
          <a:p>
            <a:pPr algn="ctr"/>
            <a:r>
              <a:rPr lang="en-AU" sz="3200" dirty="0">
                <a:latin typeface="OpenDyslexic" pitchFamily="2" charset="77"/>
              </a:rPr>
              <a:t>Nucleus</a:t>
            </a:r>
          </a:p>
          <a:p>
            <a:pPr algn="ctr"/>
            <a:r>
              <a:rPr lang="en-AU" sz="3200" dirty="0">
                <a:latin typeface="OpenDyslexic" pitchFamily="2" charset="77"/>
              </a:rPr>
              <a:t>Proton</a:t>
            </a:r>
          </a:p>
          <a:p>
            <a:pPr algn="ctr"/>
            <a:r>
              <a:rPr lang="en-AU" sz="3200" dirty="0">
                <a:latin typeface="OpenDyslexic" pitchFamily="2" charset="77"/>
              </a:rPr>
              <a:t>Electron</a:t>
            </a:r>
          </a:p>
          <a:p>
            <a:pPr algn="ctr"/>
            <a:r>
              <a:rPr lang="en-AU" sz="3200" dirty="0">
                <a:latin typeface="OpenDyslexic" pitchFamily="2" charset="77"/>
              </a:rPr>
              <a:t>Neutron </a:t>
            </a:r>
          </a:p>
          <a:p>
            <a:pPr algn="ctr"/>
            <a:r>
              <a:rPr lang="en-AU" sz="3200" dirty="0">
                <a:latin typeface="OpenDyslexic" pitchFamily="2" charset="77"/>
              </a:rPr>
              <a:t>Periodic Table </a:t>
            </a:r>
            <a:endParaRPr lang="en-US" sz="3200" dirty="0">
              <a:latin typeface="OpenDyslex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7638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1E3E-30D8-6B49-B8A4-81AC6065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Halogen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FB05C2-23E7-5640-8856-3C0149A81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225" t="23854" r="4741" b="34969"/>
          <a:stretch/>
        </p:blipFill>
        <p:spPr>
          <a:xfrm>
            <a:off x="7808405" y="1915297"/>
            <a:ext cx="4027310" cy="26443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99175-C5A3-C142-A31C-57F60AE8838C}"/>
              </a:ext>
            </a:extLst>
          </p:cNvPr>
          <p:cNvSpPr txBox="1"/>
          <p:nvPr/>
        </p:nvSpPr>
        <p:spPr>
          <a:xfrm>
            <a:off x="1186250" y="1915297"/>
            <a:ext cx="620309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Group 17, the Halogen Group are the most active non-metals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Elements in this family are fluorine, chlorine, bromine, iodine and astatine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They are never found free in 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They react with alkali metals to form salts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0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FEA7-404A-4744-BEBF-B527F58B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Noble Gases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BC8424-E1EB-5E44-98B6-43BA49DD7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44" t="22791" r="43913" b="42564"/>
          <a:stretch/>
        </p:blipFill>
        <p:spPr>
          <a:xfrm>
            <a:off x="7365468" y="3168063"/>
            <a:ext cx="4583518" cy="27013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A7043-84F0-884E-9141-771BDA30DC9C}"/>
              </a:ext>
            </a:extLst>
          </p:cNvPr>
          <p:cNvSpPr txBox="1"/>
          <p:nvPr/>
        </p:nvSpPr>
        <p:spPr>
          <a:xfrm>
            <a:off x="667266" y="1688376"/>
            <a:ext cx="6549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Group 18, the Noble Gases are </a:t>
            </a:r>
            <a:r>
              <a:rPr lang="en-US" sz="2800" dirty="0" err="1">
                <a:solidFill>
                  <a:schemeClr val="accent1"/>
                </a:solidFill>
              </a:rPr>
              <a:t>colourless</a:t>
            </a:r>
            <a:r>
              <a:rPr lang="en-US" sz="2800" dirty="0">
                <a:solidFill>
                  <a:schemeClr val="accent1"/>
                </a:solidFill>
              </a:rPr>
              <a:t> gases that are extremely unreactive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Due to their unreactive nature </a:t>
            </a:r>
            <a:r>
              <a:rPr lang="en-US" sz="2800" dirty="0">
                <a:solidFill>
                  <a:schemeClr val="accent1"/>
                </a:solidFill>
              </a:rPr>
              <a:t>they are called “inert”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group includes helium, neon, argon, krypton, xenon and radon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noble gases are found in small amounts in the earth’s atmosphere</a:t>
            </a:r>
          </a:p>
        </p:txBody>
      </p:sp>
    </p:spTree>
    <p:extLst>
      <p:ext uri="{BB962C8B-B14F-4D97-AF65-F5344CB8AC3E}">
        <p14:creationId xmlns:p14="http://schemas.microsoft.com/office/powerpoint/2010/main" val="349404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A9D5-E24F-DC41-990B-16CF2F41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Rare Earth Elements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D2FBA-EAB1-6A43-8624-64F06C8A3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85" r="44829" b="26219"/>
          <a:stretch/>
        </p:blipFill>
        <p:spPr>
          <a:xfrm>
            <a:off x="6096000" y="1688376"/>
            <a:ext cx="5798432" cy="38553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A6BAB-5CCE-F94E-957A-EA9E698388B9}"/>
              </a:ext>
            </a:extLst>
          </p:cNvPr>
          <p:cNvSpPr txBox="1"/>
          <p:nvPr/>
        </p:nvSpPr>
        <p:spPr>
          <a:xfrm>
            <a:off x="667266" y="1688376"/>
            <a:ext cx="46090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The thirty rare earth elements are composed of lanthanide and actinide series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223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0483-1060-E844-A54B-C157EA1D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the periodic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E6C49-21EC-E245-804F-1382D456F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590720"/>
            <a:ext cx="5511800" cy="39189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38FBD-A737-5840-B727-F9E1DCC83EE6}"/>
              </a:ext>
            </a:extLst>
          </p:cNvPr>
          <p:cNvSpPr txBox="1"/>
          <p:nvPr/>
        </p:nvSpPr>
        <p:spPr>
          <a:xfrm>
            <a:off x="533400" y="2072640"/>
            <a:ext cx="52212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Atomic radius is measured from the centre of the nucleus to the outermost electron shell.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</a:rPr>
              <a:t>The general trend of atomic radius is that it increases as you move down a group, and decreases as you move to the right across a period.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74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0483-1060-E844-A54B-C157EA1D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the periodic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38FBD-A737-5840-B727-F9E1DCC83EE6}"/>
              </a:ext>
            </a:extLst>
          </p:cNvPr>
          <p:cNvSpPr txBox="1"/>
          <p:nvPr/>
        </p:nvSpPr>
        <p:spPr>
          <a:xfrm>
            <a:off x="468086" y="1577785"/>
            <a:ext cx="52212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On the bottom of the table we see a slight bump in the trend. Two elements decrease and then increase again, seemingly throwing the trend off. This is an example of how these elements behave differently, and a reminder that trends do not necessarily apply to every instance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CAE2D00-CDAB-3C4A-A02F-DE0F80C3C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2192"/>
            <a:ext cx="5511800" cy="39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F720-A77E-E446-97B2-2F46056B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Mendeleev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37431-55F5-174A-8DA4-69CF312B9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3" t="25976" r="133" b="12459"/>
          <a:stretch/>
        </p:blipFill>
        <p:spPr>
          <a:xfrm>
            <a:off x="1144385" y="1690688"/>
            <a:ext cx="9457714" cy="4319369"/>
          </a:xfrm>
        </p:spPr>
      </p:pic>
    </p:spTree>
    <p:extLst>
      <p:ext uri="{BB962C8B-B14F-4D97-AF65-F5344CB8AC3E}">
        <p14:creationId xmlns:p14="http://schemas.microsoft.com/office/powerpoint/2010/main" val="3681376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3D34-ABDD-4D45-8DFE-4C1ADC9C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eriodic Table of Elements - Chemistry_ A Volatile History - BBC Four.mp4">
            <a:hlinkClick r:id="" action="ppaction://media"/>
            <a:extLst>
              <a:ext uri="{FF2B5EF4-FFF2-40B4-BE49-F238E27FC236}">
                <a16:creationId xmlns:a16="http://schemas.microsoft.com/office/drawing/2014/main" id="{EA7416A6-583E-D941-B70B-B5D03612F6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156" y="0"/>
            <a:ext cx="12202155" cy="6884749"/>
          </a:xfrm>
        </p:spPr>
      </p:pic>
    </p:spTree>
    <p:extLst>
      <p:ext uri="{BB962C8B-B14F-4D97-AF65-F5344CB8AC3E}">
        <p14:creationId xmlns:p14="http://schemas.microsoft.com/office/powerpoint/2010/main" val="29600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0185-97FA-584D-B7FA-D0DBA5CE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he Periodic Table_ Crash Course Chemistry #4.mp4">
            <a:hlinkClick r:id="" action="ppaction://media"/>
            <a:extLst>
              <a:ext uri="{FF2B5EF4-FFF2-40B4-BE49-F238E27FC236}">
                <a16:creationId xmlns:a16="http://schemas.microsoft.com/office/drawing/2014/main" id="{BF50D6BB-1798-1D4B-8D1E-638D35EDC4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87" y="62775"/>
            <a:ext cx="11980256" cy="6738742"/>
          </a:xfrm>
        </p:spPr>
      </p:pic>
    </p:spTree>
    <p:extLst>
      <p:ext uri="{BB962C8B-B14F-4D97-AF65-F5344CB8AC3E}">
        <p14:creationId xmlns:p14="http://schemas.microsoft.com/office/powerpoint/2010/main" val="38933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9A95-3400-1246-9A0E-AA216878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FD1917-74D4-5B48-BD92-59FEE5E73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929" y="272698"/>
            <a:ext cx="9218141" cy="6415328"/>
          </a:xfrm>
        </p:spPr>
      </p:pic>
    </p:spTree>
    <p:extLst>
      <p:ext uri="{BB962C8B-B14F-4D97-AF65-F5344CB8AC3E}">
        <p14:creationId xmlns:p14="http://schemas.microsoft.com/office/powerpoint/2010/main" val="1342023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70C8-F691-6F4E-A4FC-99432336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6AAA2-65B0-BE40-A388-9F255AC4C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055" y="1825625"/>
            <a:ext cx="5773890" cy="4351338"/>
          </a:xfrm>
        </p:spPr>
      </p:pic>
    </p:spTree>
    <p:extLst>
      <p:ext uri="{BB962C8B-B14F-4D97-AF65-F5344CB8AC3E}">
        <p14:creationId xmlns:p14="http://schemas.microsoft.com/office/powerpoint/2010/main" val="2576588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A0060-E9AB-3A42-A623-B41C913B21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pitchFamily="2" charset="77"/>
              </a:rPr>
              <a:t>Atom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3161-0B50-4742-87CB-D37607D99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b="0" dirty="0">
                <a:latin typeface="OpenDyslexic" pitchFamily="2" charset="77"/>
              </a:rPr>
              <a:t>the smallest particle of a chemical element that can exist.</a:t>
            </a:r>
            <a:endParaRPr lang="en-US" dirty="0">
              <a:latin typeface="OpenDyslex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061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CAA2-D692-F64B-80BA-6A7BA14A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3834D-C908-F548-A83D-BEB79AB66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1975" y="1825625"/>
            <a:ext cx="5808049" cy="4351338"/>
          </a:xfrm>
        </p:spPr>
      </p:pic>
    </p:spTree>
    <p:extLst>
      <p:ext uri="{BB962C8B-B14F-4D97-AF65-F5344CB8AC3E}">
        <p14:creationId xmlns:p14="http://schemas.microsoft.com/office/powerpoint/2010/main" val="2768139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65C5-8A65-A848-B46C-97518DC4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B2147-9555-0642-AA22-EFFB2A492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923" y="1825625"/>
            <a:ext cx="5786154" cy="4351338"/>
          </a:xfrm>
        </p:spPr>
      </p:pic>
    </p:spTree>
    <p:extLst>
      <p:ext uri="{BB962C8B-B14F-4D97-AF65-F5344CB8AC3E}">
        <p14:creationId xmlns:p14="http://schemas.microsoft.com/office/powerpoint/2010/main" val="1895988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7B98F6-2110-FA4F-A817-2D9AD6F9E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pitchFamily="2" charset="77"/>
              </a:rPr>
              <a:t>Atom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49DD3-9030-D042-AC12-AC40A7E8EE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sz="4800" b="0" dirty="0">
                <a:latin typeface="OpenDyslexic" pitchFamily="2" charset="77"/>
              </a:rPr>
              <a:t>The </a:t>
            </a:r>
            <a:r>
              <a:rPr lang="en-AU" sz="4800" dirty="0">
                <a:latin typeface="OpenDyslexic" pitchFamily="2" charset="77"/>
              </a:rPr>
              <a:t>definition</a:t>
            </a:r>
            <a:r>
              <a:rPr lang="en-AU" sz="4800" b="0" dirty="0">
                <a:latin typeface="OpenDyslexic" pitchFamily="2" charset="77"/>
              </a:rPr>
              <a:t> of an </a:t>
            </a:r>
            <a:r>
              <a:rPr lang="en-AU" sz="4800" dirty="0">
                <a:latin typeface="OpenDyslexic" pitchFamily="2" charset="77"/>
              </a:rPr>
              <a:t>atom</a:t>
            </a:r>
            <a:r>
              <a:rPr lang="en-AU" sz="4800" b="0" dirty="0">
                <a:latin typeface="OpenDyslexic" pitchFamily="2" charset="77"/>
              </a:rPr>
              <a:t> is the smallest component of an element, characterised by a sharing of the chemical properties of the element and a nucleus with neutrons, protons and electrons.</a:t>
            </a:r>
            <a:endParaRPr lang="en-US" sz="4800" dirty="0">
              <a:latin typeface="OpenDyslex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3062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6537A3-79D4-3A44-B4F2-3995A82FC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OpenDyslexic" pitchFamily="2" charset="77"/>
              </a:rPr>
              <a:t>SWBAT define atom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27FCE-4DA4-FC4C-AF51-0B1C4D1E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47" y="945287"/>
            <a:ext cx="5923745" cy="53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3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93C9BF-51F8-E44E-BEEB-328D2A55DB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AU" dirty="0">
                <a:latin typeface="OpenDyslexic" pitchFamily="2" charset="77"/>
              </a:rPr>
              <a:t>SWBAT define atomic number and atomic mass</a:t>
            </a:r>
          </a:p>
        </p:txBody>
      </p:sp>
    </p:spTree>
    <p:extLst>
      <p:ext uri="{BB962C8B-B14F-4D97-AF65-F5344CB8AC3E}">
        <p14:creationId xmlns:p14="http://schemas.microsoft.com/office/powerpoint/2010/main" val="245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723DD2-3B0D-E042-AE85-23580C6EE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pitchFamily="2" charset="77"/>
              </a:rPr>
              <a:t>Atomic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7C1CE-CD5D-334B-9E67-11243B020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sz="5400" b="0" dirty="0">
                <a:latin typeface="OpenDyslexic" pitchFamily="2" charset="77"/>
              </a:rPr>
              <a:t>the number of protons in the nucleus of an atom, each element is different and this number tells us where it is in the periodic table</a:t>
            </a:r>
            <a:endParaRPr lang="en-US" sz="5400" dirty="0">
              <a:latin typeface="OpenDyslex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72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E2F3DD-A413-3442-8034-1D7DDE34D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pitchFamily="2" charset="77"/>
              </a:rPr>
              <a:t>Atomic mass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2E284-4BF2-DA4F-89C9-E32FE00E7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sz="4800" b="0" dirty="0">
                <a:latin typeface="OpenDyslexic" pitchFamily="2" charset="77"/>
              </a:rPr>
              <a:t>the mass of an atom of a chemical element expressed in atomic mass units. It is approximately equivalent to the number of protons and neutrons in the atom</a:t>
            </a:r>
            <a:r>
              <a:rPr lang="en-AU" b="0" dirty="0"/>
              <a:t> 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8C4EAD-04C2-074C-AE8F-D4B3873FAAC9}"/>
              </a:ext>
            </a:extLst>
          </p:cNvPr>
          <p:cNvGrpSpPr/>
          <p:nvPr/>
        </p:nvGrpSpPr>
        <p:grpSpPr>
          <a:xfrm>
            <a:off x="9185454" y="795158"/>
            <a:ext cx="2211388" cy="805060"/>
            <a:chOff x="3657599" y="1716154"/>
            <a:chExt cx="2211388" cy="9238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193AF5-DEE5-4345-8C2E-6BED7C9ADE14}"/>
                </a:ext>
              </a:extLst>
            </p:cNvPr>
            <p:cNvSpPr txBox="1"/>
            <p:nvPr/>
          </p:nvSpPr>
          <p:spPr>
            <a:xfrm>
              <a:off x="3657600" y="2074896"/>
              <a:ext cx="2203768" cy="565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14986"/>
              </a:solidFill>
            </a:ln>
          </p:spPr>
          <p:txBody>
            <a:bodyPr wrap="square" rtlCol="0" anchor="t" anchorCtr="0">
              <a:spAutoFit/>
            </a:bodyPr>
            <a:lstStyle/>
            <a:p>
              <a:pPr algn="l"/>
              <a:r>
                <a:rPr lang="en-US" sz="1300" b="1" dirty="0">
                  <a:latin typeface="Century Gothic" panose="020B0502020202020204" pitchFamily="34" charset="0"/>
                  <a:cs typeface="Futura Medium" panose="020B0602020204020303" pitchFamily="34" charset="-79"/>
                </a:rPr>
                <a:t>Mass – commonly how much something weighs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DB87A1-71B2-1448-99ED-583D1BA87C1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57599" y="1716154"/>
              <a:ext cx="2211388" cy="358742"/>
            </a:xfrm>
            <a:prstGeom prst="rect">
              <a:avLst/>
            </a:prstGeom>
            <a:solidFill>
              <a:srgbClr val="A14986"/>
            </a:solidFill>
            <a:ln>
              <a:noFill/>
            </a:ln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en-US" sz="1300" b="1" dirty="0">
                  <a:solidFill>
                    <a:schemeClr val="bg1">
                      <a:lumMod val="95000"/>
                    </a:schemeClr>
                  </a:solidFill>
                  <a:latin typeface="Century Gothic" panose="020B0502020202020204" pitchFamily="34" charset="0"/>
                  <a:cs typeface="Futura Medium" panose="020B0602020204020303" pitchFamily="34" charset="-79"/>
                </a:rPr>
                <a:t>Vocabulary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23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762FA24F-D866-42FF-92FF-2BDE54676ADA}"/>
</file>

<file path=customXml/itemProps2.xml><?xml version="1.0" encoding="utf-8"?>
<ds:datastoreItem xmlns:ds="http://schemas.openxmlformats.org/officeDocument/2006/customXml" ds:itemID="{A439616E-F3B0-473E-9747-A193302654C0}"/>
</file>

<file path=customXml/itemProps3.xml><?xml version="1.0" encoding="utf-8"?>
<ds:datastoreItem xmlns:ds="http://schemas.openxmlformats.org/officeDocument/2006/customXml" ds:itemID="{D5E924B6-F4F2-48C8-AD73-A9EDC14786F9}"/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1217</Words>
  <Application>Microsoft Macintosh PowerPoint</Application>
  <PresentationFormat>Widescreen</PresentationFormat>
  <Paragraphs>129</Paragraphs>
  <Slides>41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Century Gothic</vt:lpstr>
      <vt:lpstr>Futura Medium</vt:lpstr>
      <vt:lpstr>OpenDyslexic</vt:lpstr>
      <vt:lpstr>Office Theme</vt:lpstr>
      <vt:lpstr>Periodic Table</vt:lpstr>
      <vt:lpstr>Successful learning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Periodic Table handout</vt:lpstr>
      <vt:lpstr>PowerPoint Presentation</vt:lpstr>
      <vt:lpstr>Columns of elements are called groups</vt:lpstr>
      <vt:lpstr>Each horizontal row of elements is called a period</vt:lpstr>
      <vt:lpstr>Hydrogen </vt:lpstr>
      <vt:lpstr>PowerPoint Presentation</vt:lpstr>
      <vt:lpstr>Alkali Metals  </vt:lpstr>
      <vt:lpstr>What does it mean to be reactive?</vt:lpstr>
      <vt:lpstr>Alkaline Earth Metals are group 2 </vt:lpstr>
      <vt:lpstr>Transition Metals</vt:lpstr>
      <vt:lpstr>Transition Elements </vt:lpstr>
      <vt:lpstr>PowerPoint Presentation</vt:lpstr>
      <vt:lpstr>Boron Group</vt:lpstr>
      <vt:lpstr>PowerPoint Presentation</vt:lpstr>
      <vt:lpstr>Successful learning criteria</vt:lpstr>
      <vt:lpstr>The Carbon group</vt:lpstr>
      <vt:lpstr>The Carbon Group</vt:lpstr>
      <vt:lpstr>Nitrogen Group</vt:lpstr>
      <vt:lpstr>Oxygen Group</vt:lpstr>
      <vt:lpstr>Halogen Group</vt:lpstr>
      <vt:lpstr>Noble Gases</vt:lpstr>
      <vt:lpstr>Rare Earth Elements</vt:lpstr>
      <vt:lpstr>Across the periodic table</vt:lpstr>
      <vt:lpstr>Across the periodic table</vt:lpstr>
      <vt:lpstr>Mendeleev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Periodic Table</dc:title>
  <dc:creator>sandra.burns@bigpond.com</dc:creator>
  <cp:lastModifiedBy>sandra.burns@bigpond.com</cp:lastModifiedBy>
  <cp:revision>28</cp:revision>
  <dcterms:created xsi:type="dcterms:W3CDTF">2019-02-16T11:15:57Z</dcterms:created>
  <dcterms:modified xsi:type="dcterms:W3CDTF">2019-04-04T00:33:39Z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